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omic Sans MS" panose="030F0702030302020204" pitchFamily="66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boldItalic r:id="rId25"/>
    </p:embeddedFont>
    <p:embeddedFont>
      <p:font typeface="Oswald" panose="00000500000000000000" pitchFamily="2" charset="0"/>
      <p:regular r:id="rId26"/>
      <p:bold r:id="rId27"/>
    </p:embeddedFont>
    <p:embeddedFont>
      <p:font typeface="Sansita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lIQMMqo/TMO4W8WDnoiDvjuz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3d150278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13d150278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30a3fdd7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3130a3fdd7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30a3fdd7d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130a3fdd7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30a3fdd7d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3130a3fdd7d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3d15027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13d15027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cfa9d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15cfa9d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5cfa9d69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15cfa9d6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30a3fdd7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130a3fdd7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cfa9d6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15cfa9d6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30a3fdd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130a3fdd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4af99f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164af99f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 rot="-5400000">
            <a:off x="11338296" y="4100704"/>
            <a:ext cx="11958151" cy="2037819"/>
            <a:chOff x="0" y="-28575"/>
            <a:chExt cx="3149472" cy="53671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 extrusionOk="0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3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 extrusionOk="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70664" y="3226953"/>
            <a:ext cx="15322559" cy="284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87" b="1">
                <a:solidFill>
                  <a:srgbClr val="FFFBFB"/>
                </a:solidFill>
                <a:latin typeface="Arial"/>
                <a:ea typeface="Arial"/>
                <a:cs typeface="Arial"/>
                <a:sym typeface="Arial"/>
              </a:rPr>
              <a:t>Software de Búsqueda de Pacientes Odontológicos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0806211" y="6695318"/>
            <a:ext cx="51585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6" i="1" u="sng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Integrantes</a:t>
            </a:r>
            <a:r>
              <a:rPr lang="en-US" sz="2676" i="1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: Jorge Lara - Daniel Ortega - Ignacio Sepúlveda</a:t>
            </a:r>
            <a:endParaRPr/>
          </a:p>
          <a:p>
            <a:pPr marL="0" marR="0" lvl="0" indent="0" algn="l" rtl="0">
              <a:lnSpc>
                <a:spcPct val="12298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76" i="1">
              <a:solidFill>
                <a:srgbClr val="56AE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marL="0" marR="0" lvl="0" indent="0" algn="l" rtl="0">
              <a:lnSpc>
                <a:spcPct val="12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6" i="1" u="sng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Sección</a:t>
            </a:r>
            <a:r>
              <a:rPr lang="en-US" sz="2676" i="1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: 002D</a:t>
            </a:r>
            <a:endParaRPr/>
          </a:p>
          <a:p>
            <a:pPr marL="0" marR="0" lvl="0" indent="0" algn="l" rtl="0">
              <a:lnSpc>
                <a:spcPct val="12298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76" i="1">
              <a:solidFill>
                <a:srgbClr val="56AEFF"/>
              </a:solidFill>
              <a:latin typeface="Sansita"/>
              <a:ea typeface="Sansita"/>
              <a:cs typeface="Sansita"/>
              <a:sym typeface="Sansita"/>
            </a:endParaRPr>
          </a:p>
          <a:p>
            <a:pPr marL="0" marR="0" lvl="0" indent="0" algn="l" rtl="0">
              <a:lnSpc>
                <a:spcPct val="12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6" i="1" u="sng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Profesor</a:t>
            </a:r>
            <a:r>
              <a:rPr lang="en-US" sz="2676" i="1">
                <a:solidFill>
                  <a:srgbClr val="56AEFF"/>
                </a:solidFill>
                <a:latin typeface="Sansita"/>
                <a:ea typeface="Sansita"/>
                <a:cs typeface="Sansita"/>
                <a:sym typeface="Sansita"/>
              </a:rPr>
              <a:t>: Helton Bustos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75" y="427875"/>
            <a:ext cx="5418250" cy="21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3d1502787_0_26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13d1502787_0_26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13d1502787_0_26"/>
          <p:cNvSpPr txBox="1"/>
          <p:nvPr/>
        </p:nvSpPr>
        <p:spPr>
          <a:xfrm>
            <a:off x="4289103" y="405250"/>
            <a:ext cx="139989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rgbClr val="FFFFFF"/>
                </a:solidFill>
              </a:rPr>
              <a:t>CASO DE USO (USE CASE)</a:t>
            </a:r>
            <a:endParaRPr/>
          </a:p>
        </p:txBody>
      </p:sp>
      <p:pic>
        <p:nvPicPr>
          <p:cNvPr id="210" name="Google Shape;210;g313d1502787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25" y="25760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13d1502787_0_26"/>
          <p:cNvSpPr txBox="1"/>
          <p:nvPr/>
        </p:nvSpPr>
        <p:spPr>
          <a:xfrm>
            <a:off x="4314450" y="1657138"/>
            <a:ext cx="9893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Notificaciones Enviadas al Correo del Usuario</a:t>
            </a: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2" name="Google Shape;212;g313d1502787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100" y="2697650"/>
            <a:ext cx="6439463" cy="29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3d1502787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2500" y="5137725"/>
            <a:ext cx="6439475" cy="290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3d1502787_0_26"/>
          <p:cNvPicPr preferRelativeResize="0"/>
          <p:nvPr/>
        </p:nvPicPr>
        <p:blipFill rotWithShape="1">
          <a:blip r:embed="rId7">
            <a:alphaModFix/>
          </a:blip>
          <a:srcRect b="14221"/>
          <a:stretch/>
        </p:blipFill>
        <p:spPr>
          <a:xfrm>
            <a:off x="215625" y="7577825"/>
            <a:ext cx="5315576" cy="2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13d1502787_0_26"/>
          <p:cNvSpPr txBox="1"/>
          <p:nvPr/>
        </p:nvSpPr>
        <p:spPr>
          <a:xfrm>
            <a:off x="7227844" y="3543688"/>
            <a:ext cx="607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68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Cuenta en Estado de Verificación - “Pendiente”</a:t>
            </a:r>
            <a:endParaRPr sz="2068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g313d1502787_0_26"/>
          <p:cNvSpPr txBox="1"/>
          <p:nvPr/>
        </p:nvSpPr>
        <p:spPr>
          <a:xfrm>
            <a:off x="4571994" y="6433338"/>
            <a:ext cx="607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38B6FF"/>
                </a:solidFill>
                <a:latin typeface="Oswald"/>
                <a:ea typeface="Oswald"/>
                <a:cs typeface="Oswald"/>
                <a:sym typeface="Oswald"/>
              </a:rPr>
              <a:t>Cuenta en Estado de Verificación - “Aprobada”</a:t>
            </a:r>
            <a:endParaRPr sz="2068" b="1">
              <a:solidFill>
                <a:srgbClr val="38B6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g313d1502787_0_26"/>
          <p:cNvSpPr txBox="1"/>
          <p:nvPr/>
        </p:nvSpPr>
        <p:spPr>
          <a:xfrm>
            <a:off x="5757269" y="8606613"/>
            <a:ext cx="607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Cuenta en Estado de Verificación - “Rechazada”</a:t>
            </a:r>
            <a:endParaRPr sz="2068"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30a3fdd7d_1_68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30a3fdd7d_1_68"/>
          <p:cNvSpPr/>
          <p:nvPr/>
        </p:nvSpPr>
        <p:spPr>
          <a:xfrm>
            <a:off x="-34204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130a3fdd7d_1_68"/>
          <p:cNvSpPr txBox="1"/>
          <p:nvPr/>
        </p:nvSpPr>
        <p:spPr>
          <a:xfrm>
            <a:off x="4832026" y="465850"/>
            <a:ext cx="11228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68" b="1">
                <a:solidFill>
                  <a:schemeClr val="lt1"/>
                </a:solidFill>
              </a:rPr>
              <a:t>CASO DE USO (USE CASE)</a:t>
            </a:r>
            <a:endParaRPr/>
          </a:p>
        </p:txBody>
      </p:sp>
      <p:pic>
        <p:nvPicPr>
          <p:cNvPr id="225" name="Google Shape;225;g3130a3fdd7d_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50" y="46585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130a3fdd7d_1_68"/>
          <p:cNvSpPr txBox="1"/>
          <p:nvPr/>
        </p:nvSpPr>
        <p:spPr>
          <a:xfrm>
            <a:off x="5937000" y="1614325"/>
            <a:ext cx="5956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g3130a3fdd7d_1_68"/>
          <p:cNvSpPr txBox="1"/>
          <p:nvPr/>
        </p:nvSpPr>
        <p:spPr>
          <a:xfrm>
            <a:off x="6256350" y="1724225"/>
            <a:ext cx="53178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Perfil del Paciente</a:t>
            </a: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8" name="Google Shape;228;g3130a3fdd7d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800" y="6777675"/>
            <a:ext cx="4792532" cy="33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130a3fdd7d_1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025" y="2394063"/>
            <a:ext cx="7101774" cy="43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30a3fdd7d_1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92332" y="6520111"/>
            <a:ext cx="7903868" cy="214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30a3fdd7d_1_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7399" y="2809928"/>
            <a:ext cx="7028321" cy="28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30a3fdd7d_1_91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30a3fdd7d_1_91"/>
          <p:cNvSpPr/>
          <p:nvPr/>
        </p:nvSpPr>
        <p:spPr>
          <a:xfrm>
            <a:off x="-34204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3130a3fdd7d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50" y="46585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130a3fdd7d_1_91"/>
          <p:cNvSpPr txBox="1"/>
          <p:nvPr/>
        </p:nvSpPr>
        <p:spPr>
          <a:xfrm>
            <a:off x="5937000" y="1614325"/>
            <a:ext cx="5956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g3130a3fdd7d_1_91"/>
          <p:cNvSpPr txBox="1"/>
          <p:nvPr/>
        </p:nvSpPr>
        <p:spPr>
          <a:xfrm>
            <a:off x="6485100" y="1724225"/>
            <a:ext cx="53178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Perfil del Estudiante</a:t>
            </a: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1" name="Google Shape;241;g3130a3fdd7d_1_91" descr="Interfaz de usuario gráfica, Texto, Aplicación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r="16520"/>
          <a:stretch/>
        </p:blipFill>
        <p:spPr>
          <a:xfrm>
            <a:off x="7330450" y="2995825"/>
            <a:ext cx="8662724" cy="31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130a3fdd7d_1_91"/>
          <p:cNvSpPr txBox="1"/>
          <p:nvPr/>
        </p:nvSpPr>
        <p:spPr>
          <a:xfrm>
            <a:off x="271487" y="2320038"/>
            <a:ext cx="1743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Modificar Perfil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Google Shape;243;g3130a3fdd7d_1_91"/>
          <p:cNvSpPr txBox="1"/>
          <p:nvPr/>
        </p:nvSpPr>
        <p:spPr>
          <a:xfrm>
            <a:off x="7330450" y="2589113"/>
            <a:ext cx="1743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Mis Pacientes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g3130a3fdd7d_1_91" descr="Interfaz de usuario gráfica, Aplicación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 r="14544"/>
          <a:stretch/>
        </p:blipFill>
        <p:spPr>
          <a:xfrm>
            <a:off x="347223" y="6993025"/>
            <a:ext cx="5735626" cy="308838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130a3fdd7d_1_91"/>
          <p:cNvSpPr txBox="1"/>
          <p:nvPr/>
        </p:nvSpPr>
        <p:spPr>
          <a:xfrm>
            <a:off x="347226" y="6602800"/>
            <a:ext cx="304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Notificaciones de Citas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6" name="Google Shape;246;g3130a3fdd7d_1_91" descr="Calendari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 r="11886"/>
          <a:stretch/>
        </p:blipFill>
        <p:spPr>
          <a:xfrm>
            <a:off x="6485100" y="6845700"/>
            <a:ext cx="5197174" cy="27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30a3fdd7d_1_91"/>
          <p:cNvSpPr txBox="1"/>
          <p:nvPr/>
        </p:nvSpPr>
        <p:spPr>
          <a:xfrm>
            <a:off x="7079301" y="6492238"/>
            <a:ext cx="304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Organizar Horarios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g3130a3fdd7d_1_91"/>
          <p:cNvSpPr txBox="1"/>
          <p:nvPr/>
        </p:nvSpPr>
        <p:spPr>
          <a:xfrm>
            <a:off x="4832026" y="465850"/>
            <a:ext cx="11228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chemeClr val="lt1"/>
                </a:solidFill>
              </a:rPr>
              <a:t>CASO DE USO (USE CASE)</a:t>
            </a:r>
            <a:endParaRPr/>
          </a:p>
        </p:txBody>
      </p:sp>
      <p:pic>
        <p:nvPicPr>
          <p:cNvPr id="249" name="Google Shape;249;g3130a3fdd7d_1_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02900" y="6601900"/>
            <a:ext cx="6137161" cy="31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130a3fdd7d_1_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975" y="2846013"/>
            <a:ext cx="6530513" cy="35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30a3fdd7d_1_119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130a3fdd7d_1_119"/>
          <p:cNvSpPr/>
          <p:nvPr/>
        </p:nvSpPr>
        <p:spPr>
          <a:xfrm>
            <a:off x="-34204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3130a3fdd7d_1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25" y="46585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130a3fdd7d_1_119"/>
          <p:cNvSpPr txBox="1"/>
          <p:nvPr/>
        </p:nvSpPr>
        <p:spPr>
          <a:xfrm>
            <a:off x="5937000" y="1614325"/>
            <a:ext cx="5956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g3130a3fdd7d_1_119"/>
          <p:cNvSpPr txBox="1"/>
          <p:nvPr/>
        </p:nvSpPr>
        <p:spPr>
          <a:xfrm>
            <a:off x="4237497" y="1836913"/>
            <a:ext cx="107889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Perfil del Estudiante - Ficha Clínica/Historial Médico</a:t>
            </a:r>
            <a:endParaRPr sz="35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g3130a3fdd7d_1_119"/>
          <p:cNvSpPr txBox="1"/>
          <p:nvPr/>
        </p:nvSpPr>
        <p:spPr>
          <a:xfrm>
            <a:off x="226900" y="2562788"/>
            <a:ext cx="3000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Ficha Clínica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1" name="Google Shape;261;g3130a3fdd7d_1_119" descr="Tabla&#10;&#10;Descripción generada automáticament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7975" y="3082797"/>
            <a:ext cx="4588750" cy="48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130a3fdd7d_1_119"/>
          <p:cNvSpPr txBox="1"/>
          <p:nvPr/>
        </p:nvSpPr>
        <p:spPr>
          <a:xfrm>
            <a:off x="13207975" y="2562800"/>
            <a:ext cx="3000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Ficha Clínica en PDF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3" name="Google Shape;263;g3130a3fdd7d_1_119"/>
          <p:cNvSpPr txBox="1"/>
          <p:nvPr/>
        </p:nvSpPr>
        <p:spPr>
          <a:xfrm>
            <a:off x="226900" y="6736275"/>
            <a:ext cx="3000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68" b="1">
                <a:solidFill>
                  <a:srgbClr val="56AEFF"/>
                </a:solidFill>
                <a:latin typeface="Oswald"/>
                <a:ea typeface="Oswald"/>
                <a:cs typeface="Oswald"/>
                <a:sym typeface="Oswald"/>
              </a:rPr>
              <a:t>Historial Médico</a:t>
            </a:r>
            <a:endParaRPr sz="2068" b="1">
              <a:solidFill>
                <a:srgbClr val="56A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g3130a3fdd7d_1_119"/>
          <p:cNvSpPr txBox="1"/>
          <p:nvPr/>
        </p:nvSpPr>
        <p:spPr>
          <a:xfrm>
            <a:off x="4237501" y="465850"/>
            <a:ext cx="11228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chemeClr val="lt1"/>
                </a:solidFill>
              </a:rPr>
              <a:t>CASO DE USO (USE CASE)</a:t>
            </a:r>
            <a:endParaRPr/>
          </a:p>
        </p:txBody>
      </p:sp>
      <p:pic>
        <p:nvPicPr>
          <p:cNvPr id="265" name="Google Shape;265;g3130a3fdd7d_1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238" y="2592870"/>
            <a:ext cx="4293525" cy="395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130a3fdd7d_1_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4525" y="2659328"/>
            <a:ext cx="3921442" cy="395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30a3fdd7d_1_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4225" y="6755325"/>
            <a:ext cx="3099983" cy="34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3d1502787_0_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13d1502787_0_0"/>
          <p:cNvSpPr/>
          <p:nvPr/>
        </p:nvSpPr>
        <p:spPr>
          <a:xfrm>
            <a:off x="-34204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313d15027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25" y="46585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3d1502787_0_0"/>
          <p:cNvSpPr txBox="1"/>
          <p:nvPr/>
        </p:nvSpPr>
        <p:spPr>
          <a:xfrm>
            <a:off x="6190200" y="1627600"/>
            <a:ext cx="4779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Servicios</a:t>
            </a:r>
            <a:endParaRPr sz="40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6" name="Google Shape;276;g313d1502787_0_0" descr="Texto&#10;&#10;Descripción generada automáticament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00" y="2882225"/>
            <a:ext cx="9654551" cy="452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3d1502787_0_0" descr="Sitio web&#10;&#10;Descripción generada automáticament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7100" y="5683150"/>
            <a:ext cx="8850744" cy="4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13d1502787_0_0"/>
          <p:cNvSpPr txBox="1"/>
          <p:nvPr/>
        </p:nvSpPr>
        <p:spPr>
          <a:xfrm>
            <a:off x="4572001" y="556750"/>
            <a:ext cx="112281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chemeClr val="lt1"/>
                </a:solidFill>
              </a:rPr>
              <a:t>CASO DE USO (USE CASE)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"/>
          <p:cNvSpPr/>
          <p:nvPr/>
        </p:nvSpPr>
        <p:spPr>
          <a:xfrm rot="1313163">
            <a:off x="-4410623" y="7347053"/>
            <a:ext cx="7068210" cy="4176669"/>
          </a:xfrm>
          <a:custGeom>
            <a:avLst/>
            <a:gdLst/>
            <a:ahLst/>
            <a:cxnLst/>
            <a:rect l="l" t="t" r="r" b="b"/>
            <a:pathLst>
              <a:path w="7068210" h="4176669" extrusionOk="0">
                <a:moveTo>
                  <a:pt x="0" y="0"/>
                </a:moveTo>
                <a:lnTo>
                  <a:pt x="7068209" y="0"/>
                </a:lnTo>
                <a:lnTo>
                  <a:pt x="7068209" y="4176669"/>
                </a:lnTo>
                <a:lnTo>
                  <a:pt x="0" y="4176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174992" y="8412721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 extrusionOk="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9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"/>
          <p:cNvSpPr/>
          <p:nvPr/>
        </p:nvSpPr>
        <p:spPr>
          <a:xfrm>
            <a:off x="449616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 extrusionOk="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9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9107857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 extrusionOk="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9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"/>
          <p:cNvGrpSpPr/>
          <p:nvPr/>
        </p:nvGrpSpPr>
        <p:grpSpPr>
          <a:xfrm>
            <a:off x="271427" y="4061969"/>
            <a:ext cx="3998367" cy="4350704"/>
            <a:chOff x="0" y="-38100"/>
            <a:chExt cx="1053061" cy="1145857"/>
          </a:xfrm>
        </p:grpSpPr>
        <p:sp>
          <p:nvSpPr>
            <p:cNvPr id="288" name="Google Shape;288;p4"/>
            <p:cNvSpPr/>
            <p:nvPr/>
          </p:nvSpPr>
          <p:spPr>
            <a:xfrm>
              <a:off x="0" y="0"/>
              <a:ext cx="1053061" cy="1107757"/>
            </a:xfrm>
            <a:custGeom>
              <a:avLst/>
              <a:gdLst/>
              <a:ahLst/>
              <a:cxnLst/>
              <a:rect l="l" t="t" r="r" b="b"/>
              <a:pathLst>
                <a:path w="1053061" h="1107757" extrusionOk="0">
                  <a:moveTo>
                    <a:pt x="0" y="0"/>
                  </a:moveTo>
                  <a:lnTo>
                    <a:pt x="1053061" y="0"/>
                  </a:lnTo>
                  <a:lnTo>
                    <a:pt x="105306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 txBox="1"/>
            <p:nvPr/>
          </p:nvSpPr>
          <p:spPr>
            <a:xfrm>
              <a:off x="0" y="-38100"/>
              <a:ext cx="1053061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4"/>
          <p:cNvGrpSpPr/>
          <p:nvPr/>
        </p:nvGrpSpPr>
        <p:grpSpPr>
          <a:xfrm>
            <a:off x="4459391" y="4061969"/>
            <a:ext cx="4393366" cy="4350704"/>
            <a:chOff x="0" y="-38100"/>
            <a:chExt cx="1157093" cy="1145857"/>
          </a:xfrm>
        </p:grpSpPr>
        <p:sp>
          <p:nvSpPr>
            <p:cNvPr id="291" name="Google Shape;291;p4"/>
            <p:cNvSpPr/>
            <p:nvPr/>
          </p:nvSpPr>
          <p:spPr>
            <a:xfrm>
              <a:off x="0" y="0"/>
              <a:ext cx="1157093" cy="1107757"/>
            </a:xfrm>
            <a:custGeom>
              <a:avLst/>
              <a:gdLst/>
              <a:ahLst/>
              <a:cxnLst/>
              <a:rect l="l" t="t" r="r" b="b"/>
              <a:pathLst>
                <a:path w="1157093" h="1107757" extrusionOk="0">
                  <a:moveTo>
                    <a:pt x="0" y="0"/>
                  </a:moveTo>
                  <a:lnTo>
                    <a:pt x="1157093" y="0"/>
                  </a:lnTo>
                  <a:lnTo>
                    <a:pt x="115709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 txBox="1"/>
            <p:nvPr/>
          </p:nvSpPr>
          <p:spPr>
            <a:xfrm>
              <a:off x="0" y="-38100"/>
              <a:ext cx="115709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4"/>
          <p:cNvGrpSpPr/>
          <p:nvPr/>
        </p:nvGrpSpPr>
        <p:grpSpPr>
          <a:xfrm>
            <a:off x="9136762" y="4061969"/>
            <a:ext cx="4297077" cy="4350704"/>
            <a:chOff x="0" y="-38100"/>
            <a:chExt cx="1131733" cy="1145857"/>
          </a:xfrm>
        </p:grpSpPr>
        <p:sp>
          <p:nvSpPr>
            <p:cNvPr id="294" name="Google Shape;294;p4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4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 extrusionOk="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1447830" y="4325559"/>
            <a:ext cx="1502247" cy="1323268"/>
          </a:xfrm>
          <a:custGeom>
            <a:avLst/>
            <a:gdLst/>
            <a:ahLst/>
            <a:cxnLst/>
            <a:rect l="l" t="t" r="r" b="b"/>
            <a:pathLst>
              <a:path w="1502247" h="1323268" extrusionOk="0">
                <a:moveTo>
                  <a:pt x="0" y="0"/>
                </a:moveTo>
                <a:lnTo>
                  <a:pt x="1502247" y="0"/>
                </a:lnTo>
                <a:lnTo>
                  <a:pt x="1502247" y="1323268"/>
                </a:lnTo>
                <a:lnTo>
                  <a:pt x="0" y="1323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"/>
          <p:cNvSpPr/>
          <p:nvPr/>
        </p:nvSpPr>
        <p:spPr>
          <a:xfrm>
            <a:off x="5761179" y="4355512"/>
            <a:ext cx="1460217" cy="1436323"/>
          </a:xfrm>
          <a:custGeom>
            <a:avLst/>
            <a:gdLst/>
            <a:ahLst/>
            <a:cxnLst/>
            <a:rect l="l" t="t" r="r" b="b"/>
            <a:pathLst>
              <a:path w="1460217" h="1436323" extrusionOk="0">
                <a:moveTo>
                  <a:pt x="0" y="0"/>
                </a:moveTo>
                <a:lnTo>
                  <a:pt x="1460217" y="0"/>
                </a:lnTo>
                <a:lnTo>
                  <a:pt x="1460217" y="1436323"/>
                </a:lnTo>
                <a:lnTo>
                  <a:pt x="0" y="1436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"/>
          <p:cNvSpPr/>
          <p:nvPr/>
        </p:nvSpPr>
        <p:spPr>
          <a:xfrm>
            <a:off x="10305511" y="4437973"/>
            <a:ext cx="1813251" cy="1271401"/>
          </a:xfrm>
          <a:custGeom>
            <a:avLst/>
            <a:gdLst/>
            <a:ahLst/>
            <a:cxnLst/>
            <a:rect l="l" t="t" r="r" b="b"/>
            <a:pathLst>
              <a:path w="1813251" h="1271401" extrusionOk="0">
                <a:moveTo>
                  <a:pt x="0" y="0"/>
                </a:moveTo>
                <a:lnTo>
                  <a:pt x="1813251" y="0"/>
                </a:lnTo>
                <a:lnTo>
                  <a:pt x="1813251" y="1271401"/>
                </a:lnTo>
                <a:lnTo>
                  <a:pt x="0" y="127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"/>
          <p:cNvSpPr/>
          <p:nvPr/>
        </p:nvSpPr>
        <p:spPr>
          <a:xfrm>
            <a:off x="13719556" y="8412724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 extrusionOk="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9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4"/>
          <p:cNvGrpSpPr/>
          <p:nvPr/>
        </p:nvGrpSpPr>
        <p:grpSpPr>
          <a:xfrm>
            <a:off x="13719560" y="4064134"/>
            <a:ext cx="4297077" cy="4350704"/>
            <a:chOff x="0" y="-38100"/>
            <a:chExt cx="1131733" cy="1145857"/>
          </a:xfrm>
        </p:grpSpPr>
        <p:sp>
          <p:nvSpPr>
            <p:cNvPr id="302" name="Google Shape;302;p4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 extrusionOk="0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4"/>
          <p:cNvSpPr/>
          <p:nvPr/>
        </p:nvSpPr>
        <p:spPr>
          <a:xfrm>
            <a:off x="14798935" y="4513827"/>
            <a:ext cx="2041267" cy="1224760"/>
          </a:xfrm>
          <a:custGeom>
            <a:avLst/>
            <a:gdLst/>
            <a:ahLst/>
            <a:cxnLst/>
            <a:rect l="l" t="t" r="r" b="b"/>
            <a:pathLst>
              <a:path w="2041267" h="1224760" extrusionOk="0">
                <a:moveTo>
                  <a:pt x="0" y="0"/>
                </a:moveTo>
                <a:lnTo>
                  <a:pt x="2041267" y="0"/>
                </a:lnTo>
                <a:lnTo>
                  <a:pt x="2041267" y="1224760"/>
                </a:lnTo>
                <a:lnTo>
                  <a:pt x="0" y="1224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"/>
          <p:cNvSpPr txBox="1"/>
          <p:nvPr/>
        </p:nvSpPr>
        <p:spPr>
          <a:xfrm>
            <a:off x="4023300" y="1031150"/>
            <a:ext cx="9475200" cy="22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69" b="1">
                <a:solidFill>
                  <a:srgbClr val="FFFFFF"/>
                </a:solidFill>
              </a:rPr>
              <a:t>Arquitectura</a:t>
            </a:r>
            <a:endParaRPr sz="6569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69" b="1">
                <a:solidFill>
                  <a:srgbClr val="FFFFFF"/>
                </a:solidFill>
              </a:rPr>
              <a:t>(Software architecture)</a:t>
            </a:r>
            <a:endParaRPr sz="6569" b="1">
              <a:solidFill>
                <a:srgbClr val="FFFFFF"/>
              </a:solidFill>
            </a:endParaRPr>
          </a:p>
        </p:txBody>
      </p:sp>
      <p:sp>
        <p:nvSpPr>
          <p:cNvPr id="306" name="Google Shape;306;p4"/>
          <p:cNvSpPr txBox="1"/>
          <p:nvPr/>
        </p:nvSpPr>
        <p:spPr>
          <a:xfrm>
            <a:off x="5375192" y="2622680"/>
            <a:ext cx="736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 txBox="1"/>
          <p:nvPr/>
        </p:nvSpPr>
        <p:spPr>
          <a:xfrm>
            <a:off x="333599" y="5943575"/>
            <a:ext cx="3689700" cy="24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Modelado y Mockup</a:t>
            </a:r>
            <a:endParaRPr sz="3757" b="1">
              <a:solidFill>
                <a:srgbClr val="0071C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7" b="1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(Framer - UMLetino -</a:t>
            </a:r>
            <a:endParaRPr sz="2257" b="1">
              <a:solidFill>
                <a:srgbClr val="0071C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7" b="1">
                <a:solidFill>
                  <a:srgbClr val="0071C9"/>
                </a:solidFill>
                <a:latin typeface="DM Sans"/>
                <a:ea typeface="DM Sans"/>
                <a:cs typeface="DM Sans"/>
                <a:sym typeface="DM Sans"/>
              </a:rPr>
              <a:t>StarUML)</a:t>
            </a:r>
            <a:endParaRPr sz="2257" b="1">
              <a:solidFill>
                <a:srgbClr val="0071C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"/>
          <p:cNvSpPr txBox="1"/>
          <p:nvPr/>
        </p:nvSpPr>
        <p:spPr>
          <a:xfrm>
            <a:off x="4540225" y="5943575"/>
            <a:ext cx="4297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7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  <a:endParaRPr sz="2957" b="1">
              <a:solidFill>
                <a:srgbClr val="F1945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7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(CSS - HTML -</a:t>
            </a:r>
            <a:endParaRPr sz="2957" b="1">
              <a:solidFill>
                <a:srgbClr val="F1945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7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Bootstrap -</a:t>
            </a:r>
            <a:endParaRPr sz="2957" b="1">
              <a:solidFill>
                <a:srgbClr val="F1945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7" b="1">
                <a:solidFill>
                  <a:srgbClr val="F1945B"/>
                </a:solidFill>
                <a:latin typeface="DM Sans"/>
                <a:ea typeface="DM Sans"/>
                <a:cs typeface="DM Sans"/>
                <a:sym typeface="DM Sans"/>
              </a:rPr>
              <a:t>JavaScript)</a:t>
            </a:r>
            <a:endParaRPr sz="2957" b="1">
              <a:solidFill>
                <a:srgbClr val="F1945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"/>
          <p:cNvSpPr txBox="1"/>
          <p:nvPr/>
        </p:nvSpPr>
        <p:spPr>
          <a:xfrm>
            <a:off x="9284850" y="5973837"/>
            <a:ext cx="40026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1C5739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endParaRPr sz="3757" b="1">
              <a:solidFill>
                <a:srgbClr val="1C5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1C5739"/>
                </a:solidFill>
                <a:latin typeface="DM Sans"/>
                <a:ea typeface="DM Sans"/>
                <a:cs typeface="DM Sans"/>
                <a:sym typeface="DM Sans"/>
              </a:rPr>
              <a:t>(Django -</a:t>
            </a:r>
            <a:endParaRPr sz="3757" b="1">
              <a:solidFill>
                <a:srgbClr val="1C5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1C5739"/>
                </a:solidFill>
                <a:latin typeface="DM Sans"/>
                <a:ea typeface="DM Sans"/>
                <a:cs typeface="DM Sans"/>
                <a:sym typeface="DM Sans"/>
              </a:rPr>
              <a:t>JavaScript)</a:t>
            </a:r>
            <a:endParaRPr sz="3757" b="1">
              <a:solidFill>
                <a:srgbClr val="1C5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"/>
          <p:cNvSpPr txBox="1"/>
          <p:nvPr/>
        </p:nvSpPr>
        <p:spPr>
          <a:xfrm>
            <a:off x="13549063" y="5725663"/>
            <a:ext cx="46608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5E17EB"/>
                </a:solidFill>
                <a:latin typeface="DM Sans"/>
                <a:ea typeface="DM Sans"/>
                <a:cs typeface="DM Sans"/>
                <a:sym typeface="DM Sans"/>
              </a:rPr>
              <a:t>Bases de Datos</a:t>
            </a:r>
            <a:endParaRPr sz="3757" b="1">
              <a:solidFill>
                <a:srgbClr val="5E17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5E17EB"/>
                </a:solidFill>
                <a:latin typeface="DM Sans"/>
                <a:ea typeface="DM Sans"/>
                <a:cs typeface="DM Sans"/>
                <a:sym typeface="DM Sans"/>
              </a:rPr>
              <a:t>(Sql DataModeler, Mysql)</a:t>
            </a:r>
            <a:endParaRPr sz="3757" b="1">
              <a:solidFill>
                <a:srgbClr val="5E17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1" name="Google Shape;31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875" y="266226"/>
            <a:ext cx="3689747" cy="14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 extrusionOk="0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157975" y="2841207"/>
            <a:ext cx="10821900" cy="42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26" b="1" dirty="0">
                <a:solidFill>
                  <a:srgbClr val="FFFFFF"/>
                </a:solidFill>
              </a:rPr>
              <a:t>CONCLUSIÓN E INTERESES PROFESIONALES</a:t>
            </a:r>
            <a:endParaRPr sz="8126" b="1" dirty="0">
              <a:solidFill>
                <a:srgbClr val="FFFFFF"/>
              </a:solidFill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 extrusionOk="0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8" descr="Odontología Digital: La optimización de los procesos tradicionales | Top  Docto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8502" y="5244322"/>
            <a:ext cx="5653800" cy="3769200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320" name="Google Shape;32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250" y="321976"/>
            <a:ext cx="3689747" cy="14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6364500" y="2063751"/>
            <a:ext cx="4919135" cy="1246746"/>
            <a:chOff x="0" y="-38100"/>
            <a:chExt cx="3376208" cy="768600"/>
          </a:xfrm>
        </p:grpSpPr>
        <p:sp>
          <p:nvSpPr>
            <p:cNvPr id="97" name="Google Shape;97;p2"/>
            <p:cNvSpPr/>
            <p:nvPr/>
          </p:nvSpPr>
          <p:spPr>
            <a:xfrm>
              <a:off x="0" y="0"/>
              <a:ext cx="3376208" cy="730386"/>
            </a:xfrm>
            <a:custGeom>
              <a:avLst/>
              <a:gdLst/>
              <a:ahLst/>
              <a:cxnLst/>
              <a:rect l="l" t="t" r="r" b="b"/>
              <a:pathLst>
                <a:path w="3376208" h="730386" extrusionOk="0">
                  <a:moveTo>
                    <a:pt x="0" y="0"/>
                  </a:moveTo>
                  <a:lnTo>
                    <a:pt x="3173008" y="0"/>
                  </a:lnTo>
                  <a:lnTo>
                    <a:pt x="3376208" y="365193"/>
                  </a:lnTo>
                  <a:lnTo>
                    <a:pt x="317300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77800" y="-38100"/>
              <a:ext cx="3122100" cy="7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2"/>
          <p:cNvGrpSpPr/>
          <p:nvPr/>
        </p:nvGrpSpPr>
        <p:grpSpPr>
          <a:xfrm rot="10800000">
            <a:off x="6051452" y="3310078"/>
            <a:ext cx="5210578" cy="1246746"/>
            <a:chOff x="0" y="-38100"/>
            <a:chExt cx="3095270" cy="768600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3095270" cy="730386"/>
            </a:xfrm>
            <a:custGeom>
              <a:avLst/>
              <a:gdLst/>
              <a:ahLst/>
              <a:cxnLst/>
              <a:rect l="l" t="t" r="r" b="b"/>
              <a:pathLst>
                <a:path w="3095270" h="730386" extrusionOk="0">
                  <a:moveTo>
                    <a:pt x="0" y="0"/>
                  </a:moveTo>
                  <a:lnTo>
                    <a:pt x="2892070" y="0"/>
                  </a:lnTo>
                  <a:lnTo>
                    <a:pt x="3095270" y="365193"/>
                  </a:lnTo>
                  <a:lnTo>
                    <a:pt x="2892070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B6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77800" y="-38100"/>
              <a:ext cx="2841300" cy="7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6262826" y="4404626"/>
            <a:ext cx="5210495" cy="1246746"/>
            <a:chOff x="0" y="-38100"/>
            <a:chExt cx="2993333" cy="768600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2993333" cy="730386"/>
            </a:xfrm>
            <a:custGeom>
              <a:avLst/>
              <a:gdLst/>
              <a:ahLst/>
              <a:cxnLst/>
              <a:rect l="l" t="t" r="r" b="b"/>
              <a:pathLst>
                <a:path w="2993333" h="730386" extrusionOk="0">
                  <a:moveTo>
                    <a:pt x="0" y="0"/>
                  </a:moveTo>
                  <a:lnTo>
                    <a:pt x="2790133" y="0"/>
                  </a:lnTo>
                  <a:lnTo>
                    <a:pt x="2993333" y="365193"/>
                  </a:lnTo>
                  <a:lnTo>
                    <a:pt x="2790133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77800" y="-38100"/>
              <a:ext cx="2739300" cy="7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10800000">
            <a:off x="5989324" y="5650954"/>
            <a:ext cx="5210678" cy="1246746"/>
            <a:chOff x="0" y="-38100"/>
            <a:chExt cx="2880578" cy="768600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2880578" cy="730386"/>
            </a:xfrm>
            <a:custGeom>
              <a:avLst/>
              <a:gdLst/>
              <a:ahLst/>
              <a:cxnLst/>
              <a:rect l="l" t="t" r="r" b="b"/>
              <a:pathLst>
                <a:path w="2880578" h="730386" extrusionOk="0">
                  <a:moveTo>
                    <a:pt x="0" y="0"/>
                  </a:moveTo>
                  <a:lnTo>
                    <a:pt x="2677378" y="0"/>
                  </a:lnTo>
                  <a:lnTo>
                    <a:pt x="2880578" y="365193"/>
                  </a:lnTo>
                  <a:lnTo>
                    <a:pt x="267737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77800" y="-38100"/>
              <a:ext cx="2626500" cy="7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6262826" y="6719974"/>
            <a:ext cx="5020795" cy="1277462"/>
            <a:chOff x="0" y="-57150"/>
            <a:chExt cx="2912632" cy="787536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2912632" cy="730386"/>
            </a:xfrm>
            <a:custGeom>
              <a:avLst/>
              <a:gdLst/>
              <a:ahLst/>
              <a:cxnLst/>
              <a:rect l="l" t="t" r="r" b="b"/>
              <a:pathLst>
                <a:path w="2912632" h="730386" extrusionOk="0">
                  <a:moveTo>
                    <a:pt x="0" y="0"/>
                  </a:moveTo>
                  <a:lnTo>
                    <a:pt x="2709432" y="0"/>
                  </a:lnTo>
                  <a:lnTo>
                    <a:pt x="2912632" y="365193"/>
                  </a:lnTo>
                  <a:lnTo>
                    <a:pt x="270943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77800" y="-57150"/>
              <a:ext cx="26586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8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87" b="1">
                  <a:latin typeface="DM Sans"/>
                  <a:ea typeface="DM Sans"/>
                  <a:cs typeface="DM Sans"/>
                  <a:sym typeface="DM Sans"/>
                </a:rPr>
                <a:t>Arquitectura</a:t>
              </a:r>
              <a:endParaRPr sz="3587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1" name="Google Shape;111;p2"/>
          <p:cNvSpPr txBox="1"/>
          <p:nvPr/>
        </p:nvSpPr>
        <p:spPr>
          <a:xfrm>
            <a:off x="6459580" y="2417063"/>
            <a:ext cx="45957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Problemática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6694069" y="3428600"/>
            <a:ext cx="821455" cy="821455"/>
          </a:xfrm>
          <a:custGeom>
            <a:avLst/>
            <a:gdLst/>
            <a:ahLst/>
            <a:cxnLst/>
            <a:rect l="l" t="t" r="r" b="b"/>
            <a:pathLst>
              <a:path w="821455" h="821455" extrusionOk="0">
                <a:moveTo>
                  <a:pt x="0" y="0"/>
                </a:moveTo>
                <a:lnTo>
                  <a:pt x="821455" y="0"/>
                </a:lnTo>
                <a:lnTo>
                  <a:pt x="821455" y="821455"/>
                </a:lnTo>
                <a:lnTo>
                  <a:pt x="0" y="821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358875" y="3576075"/>
            <a:ext cx="4474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Solución Propuesta</a:t>
            </a:r>
            <a:endParaRPr sz="3657" b="1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52363" y="4714086"/>
            <a:ext cx="3538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Metodología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6498020" y="5915391"/>
            <a:ext cx="4008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Casos de Uso</a:t>
            </a:r>
            <a:endParaRPr sz="3557" b="1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-2519628" y="7712017"/>
            <a:ext cx="6602062" cy="6602062"/>
          </a:xfrm>
          <a:custGeom>
            <a:avLst/>
            <a:gdLst/>
            <a:ahLst/>
            <a:cxnLst/>
            <a:rect l="l" t="t" r="r" b="b"/>
            <a:pathLst>
              <a:path w="6602062" h="6602062" extrusionOk="0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 rot="10438560">
            <a:off x="14110092" y="-3925426"/>
            <a:ext cx="6298201" cy="6298201"/>
          </a:xfrm>
          <a:custGeom>
            <a:avLst/>
            <a:gdLst/>
            <a:ahLst/>
            <a:cxnLst/>
            <a:rect l="l" t="t" r="r" b="b"/>
            <a:pathLst>
              <a:path w="6294897" h="6294897" extrusionOk="0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4688377" y="666750"/>
            <a:ext cx="82458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39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INDICE</a:t>
            </a: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rot="10800000">
            <a:off x="6163862" y="7990554"/>
            <a:ext cx="5210389" cy="1246746"/>
            <a:chOff x="0" y="-38100"/>
            <a:chExt cx="2880578" cy="768600"/>
          </a:xfrm>
        </p:grpSpPr>
        <p:sp>
          <p:nvSpPr>
            <p:cNvPr id="120" name="Google Shape;120;p2"/>
            <p:cNvSpPr/>
            <p:nvPr/>
          </p:nvSpPr>
          <p:spPr>
            <a:xfrm>
              <a:off x="0" y="0"/>
              <a:ext cx="2880578" cy="730386"/>
            </a:xfrm>
            <a:custGeom>
              <a:avLst/>
              <a:gdLst/>
              <a:ahLst/>
              <a:cxnLst/>
              <a:rect l="l" t="t" r="r" b="b"/>
              <a:pathLst>
                <a:path w="2880578" h="730386" extrusionOk="0">
                  <a:moveTo>
                    <a:pt x="0" y="0"/>
                  </a:moveTo>
                  <a:lnTo>
                    <a:pt x="2677378" y="0"/>
                  </a:lnTo>
                  <a:lnTo>
                    <a:pt x="2880578" y="365193"/>
                  </a:lnTo>
                  <a:lnTo>
                    <a:pt x="267737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77800" y="-38100"/>
              <a:ext cx="2626500" cy="7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2"/>
          <p:cNvSpPr txBox="1"/>
          <p:nvPr/>
        </p:nvSpPr>
        <p:spPr>
          <a:xfrm>
            <a:off x="6824795" y="8233637"/>
            <a:ext cx="4008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sz="3557" b="1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75" y="266237"/>
            <a:ext cx="3917350" cy="15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4448308" y="-144661"/>
            <a:ext cx="9658350" cy="10431661"/>
            <a:chOff x="0" y="-38100"/>
            <a:chExt cx="2543763" cy="2747433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 extrusionOk="0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4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5021151" y="304800"/>
            <a:ext cx="82458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39" b="1">
                <a:solidFill>
                  <a:srgbClr val="FFFFFF"/>
                </a:solidFill>
              </a:rPr>
              <a:t>PROBLEMÁTICA</a:t>
            </a:r>
            <a:endParaRPr sz="4739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39" b="1">
                <a:solidFill>
                  <a:srgbClr val="FFFFFF"/>
                </a:solidFill>
              </a:rPr>
              <a:t>(Project Problem)</a:t>
            </a:r>
            <a:endParaRPr sz="4739" b="1">
              <a:solidFill>
                <a:srgbClr val="FFFFFF"/>
              </a:solidFill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619643" y="2546134"/>
            <a:ext cx="4256400" cy="29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Estudiantes de odontologia</a:t>
            </a:r>
            <a:endParaRPr sz="3757" b="1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(Odontology Students)</a:t>
            </a:r>
            <a:endParaRPr sz="3757" b="1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9883975" y="8015525"/>
            <a:ext cx="37356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Pacientes</a:t>
            </a:r>
            <a:endParaRPr sz="3757" b="1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57" b="1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(Patients)</a:t>
            </a:r>
            <a:endParaRPr sz="3757" b="1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50" y="9019928"/>
            <a:ext cx="2857975" cy="1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2102" y="2793700"/>
            <a:ext cx="4756275" cy="247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400" y="6618974"/>
            <a:ext cx="4756275" cy="277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635549" y="5388838"/>
            <a:ext cx="1016909" cy="11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5cfa9d69e_0_0"/>
          <p:cNvSpPr txBox="1"/>
          <p:nvPr/>
        </p:nvSpPr>
        <p:spPr>
          <a:xfrm>
            <a:off x="6429995" y="5915391"/>
            <a:ext cx="4008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Casos de Uso</a:t>
            </a:r>
            <a:endParaRPr sz="3557" b="1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g315cfa9d69e_0_0"/>
          <p:cNvSpPr/>
          <p:nvPr/>
        </p:nvSpPr>
        <p:spPr>
          <a:xfrm>
            <a:off x="-2376753" y="7669154"/>
            <a:ext cx="6602062" cy="6602062"/>
          </a:xfrm>
          <a:custGeom>
            <a:avLst/>
            <a:gdLst/>
            <a:ahLst/>
            <a:cxnLst/>
            <a:rect l="l" t="t" r="r" b="b"/>
            <a:pathLst>
              <a:path w="6602062" h="6602062" extrusionOk="0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15cfa9d69e_0_0"/>
          <p:cNvSpPr/>
          <p:nvPr/>
        </p:nvSpPr>
        <p:spPr>
          <a:xfrm rot="10438560">
            <a:off x="14110092" y="-3925426"/>
            <a:ext cx="6298201" cy="6298201"/>
          </a:xfrm>
          <a:custGeom>
            <a:avLst/>
            <a:gdLst/>
            <a:ahLst/>
            <a:cxnLst/>
            <a:rect l="l" t="t" r="r" b="b"/>
            <a:pathLst>
              <a:path w="6294897" h="6294897" extrusionOk="0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15cfa9d69e_0_0"/>
          <p:cNvSpPr txBox="1"/>
          <p:nvPr/>
        </p:nvSpPr>
        <p:spPr>
          <a:xfrm>
            <a:off x="4688377" y="666750"/>
            <a:ext cx="82458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39" b="1">
                <a:solidFill>
                  <a:srgbClr val="FFFFFF"/>
                </a:solidFill>
              </a:rPr>
              <a:t>Encuesta</a:t>
            </a:r>
            <a:endParaRPr/>
          </a:p>
        </p:txBody>
      </p:sp>
      <p:pic>
        <p:nvPicPr>
          <p:cNvPr id="146" name="Google Shape;146;g315cfa9d69e_0_0" descr="Gráfico de respuestas de formularios. Título de la pregunta: ¿Con qué frecuencia tienes que dedicar tiempo a buscar pacientes para tus prácticas clínicas?&#10;. Número de respuestas: 52 respuestas." title="¿Con qué frecuencia tienes que dedicar tiempo a buscar pacientes para tus prácticas clínicas?&#10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12" y="1681800"/>
            <a:ext cx="7786476" cy="382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5cfa9d69e_0_0" descr="Gráfico de respuestas de formularios. Título de la pregunta: ¿Qué métodos utilizas actualmente para encontrar pacientes?&#10;. Número de respuestas: 52 respuestas." title="¿Qué métodos utilizas actualmente para encontrar pacientes?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2874" y="6093551"/>
            <a:ext cx="9108997" cy="3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5cfa9d69e_0_10"/>
          <p:cNvSpPr txBox="1"/>
          <p:nvPr/>
        </p:nvSpPr>
        <p:spPr>
          <a:xfrm>
            <a:off x="6498020" y="5915391"/>
            <a:ext cx="4008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7" b="1">
                <a:solidFill>
                  <a:srgbClr val="051D40"/>
                </a:solidFill>
                <a:latin typeface="DM Sans"/>
                <a:ea typeface="DM Sans"/>
                <a:cs typeface="DM Sans"/>
                <a:sym typeface="DM Sans"/>
              </a:rPr>
              <a:t>Casos de Uso</a:t>
            </a:r>
            <a:endParaRPr sz="3557" b="1">
              <a:solidFill>
                <a:srgbClr val="051D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g315cfa9d69e_0_10"/>
          <p:cNvSpPr/>
          <p:nvPr/>
        </p:nvSpPr>
        <p:spPr>
          <a:xfrm>
            <a:off x="-2519628" y="7712017"/>
            <a:ext cx="6602062" cy="6602062"/>
          </a:xfrm>
          <a:custGeom>
            <a:avLst/>
            <a:gdLst/>
            <a:ahLst/>
            <a:cxnLst/>
            <a:rect l="l" t="t" r="r" b="b"/>
            <a:pathLst>
              <a:path w="6602062" h="6602062" extrusionOk="0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15cfa9d69e_0_10"/>
          <p:cNvSpPr/>
          <p:nvPr/>
        </p:nvSpPr>
        <p:spPr>
          <a:xfrm rot="10438560">
            <a:off x="14110092" y="-3925426"/>
            <a:ext cx="6298201" cy="6298201"/>
          </a:xfrm>
          <a:custGeom>
            <a:avLst/>
            <a:gdLst/>
            <a:ahLst/>
            <a:cxnLst/>
            <a:rect l="l" t="t" r="r" b="b"/>
            <a:pathLst>
              <a:path w="6294897" h="6294897" extrusionOk="0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315cfa9d69e_0_10" descr="Gráfico de respuestas de formularios. Título de la pregunta: ¿Consideras que afecta tu rendimiento académico o personal?. Número de respuestas: 52 respuestas." title="¿Consideras que afecta tu rendimiento académico o personal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12" y="1700850"/>
            <a:ext cx="8995374" cy="4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15cfa9d69e_0_10" descr="Gráfico de respuestas de formularios. Título de la pregunta: ¿Qué tan útil crees que sería una aplicación web que facilite la búsqueda de pacientes y te ayude a optimizar el tiempo que actualmente dedicas a esta tarea?&#10;. Número de respuestas: 52 respuestas." title="¿Qué tan útil crees que sería una aplicación web que facilite la búsqueda de pacientes y te ayude a optimizar el tiempo que actualmente dedicas a esta tarea?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8200" y="5915400"/>
            <a:ext cx="8109573" cy="42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30a3fdd7d_1_2"/>
          <p:cNvSpPr txBox="1"/>
          <p:nvPr/>
        </p:nvSpPr>
        <p:spPr>
          <a:xfrm>
            <a:off x="4571999" y="347775"/>
            <a:ext cx="8332200" cy="22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69" b="1">
                <a:solidFill>
                  <a:srgbClr val="FFFFFF"/>
                </a:solidFill>
              </a:rPr>
              <a:t>Solución Propuesta</a:t>
            </a:r>
            <a:endParaRPr sz="6569" b="1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69" b="1">
                <a:solidFill>
                  <a:srgbClr val="FFFFFF"/>
                </a:solidFill>
              </a:rPr>
              <a:t>(Proposed Solution)</a:t>
            </a:r>
            <a:endParaRPr sz="6569" b="1">
              <a:solidFill>
                <a:srgbClr val="FFFFFF"/>
              </a:solidFill>
            </a:endParaRPr>
          </a:p>
        </p:txBody>
      </p:sp>
      <p:pic>
        <p:nvPicPr>
          <p:cNvPr id="163" name="Google Shape;163;g3130a3fdd7d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75" y="266226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130a3fdd7d_1_2"/>
          <p:cNvSpPr/>
          <p:nvPr/>
        </p:nvSpPr>
        <p:spPr>
          <a:xfrm rot="1312875">
            <a:off x="-2710365" y="8314467"/>
            <a:ext cx="7064719" cy="4174606"/>
          </a:xfrm>
          <a:custGeom>
            <a:avLst/>
            <a:gdLst/>
            <a:ahLst/>
            <a:cxnLst/>
            <a:rect l="l" t="t" r="r" b="b"/>
            <a:pathLst>
              <a:path w="7068210" h="4176669" extrusionOk="0">
                <a:moveTo>
                  <a:pt x="0" y="0"/>
                </a:moveTo>
                <a:lnTo>
                  <a:pt x="7068209" y="0"/>
                </a:lnTo>
                <a:lnTo>
                  <a:pt x="7068209" y="4176669"/>
                </a:lnTo>
                <a:lnTo>
                  <a:pt x="0" y="4176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130a3fdd7d_1_2"/>
          <p:cNvSpPr/>
          <p:nvPr/>
        </p:nvSpPr>
        <p:spPr>
          <a:xfrm rot="1312875">
            <a:off x="14331824" y="-1656700"/>
            <a:ext cx="9081141" cy="5366129"/>
          </a:xfrm>
          <a:custGeom>
            <a:avLst/>
            <a:gdLst/>
            <a:ahLst/>
            <a:cxnLst/>
            <a:rect l="l" t="t" r="r" b="b"/>
            <a:pathLst>
              <a:path w="9085628" h="5368780" extrusionOk="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3130a3fdd7d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663" y="6109763"/>
            <a:ext cx="1953324" cy="195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130a3fdd7d_1_2"/>
          <p:cNvSpPr txBox="1"/>
          <p:nvPr/>
        </p:nvSpPr>
        <p:spPr>
          <a:xfrm>
            <a:off x="478881" y="4540450"/>
            <a:ext cx="43989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Sitio Web</a:t>
            </a:r>
            <a:endParaRPr sz="3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(Web Site)</a:t>
            </a:r>
            <a:endParaRPr sz="3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8" name="Google Shape;168;g3130a3fdd7d_1_2" descr="Texto&#10;&#10;Descripción generada automáticament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087" y="5604000"/>
            <a:ext cx="9731724" cy="45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30a3fdd7d_1_2" descr="Interfaz de usuario gráfica&#10;&#10;Descripción generada automáticamente con confianza medi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8250" y="2805324"/>
            <a:ext cx="8111575" cy="367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5cfa9d69e_0_37"/>
          <p:cNvSpPr txBox="1"/>
          <p:nvPr/>
        </p:nvSpPr>
        <p:spPr>
          <a:xfrm>
            <a:off x="4571999" y="347775"/>
            <a:ext cx="83322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69" b="1">
                <a:solidFill>
                  <a:srgbClr val="FFFFFF"/>
                </a:solidFill>
              </a:rPr>
              <a:t>Objetivos</a:t>
            </a:r>
            <a:endParaRPr sz="6569" b="1">
              <a:solidFill>
                <a:srgbClr val="FFFFFF"/>
              </a:solidFill>
            </a:endParaRPr>
          </a:p>
        </p:txBody>
      </p:sp>
      <p:pic>
        <p:nvPicPr>
          <p:cNvPr id="175" name="Google Shape;175;g315cfa9d69e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75" y="266226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5cfa9d69e_0_37"/>
          <p:cNvSpPr/>
          <p:nvPr/>
        </p:nvSpPr>
        <p:spPr>
          <a:xfrm rot="1312875">
            <a:off x="-2710365" y="8314467"/>
            <a:ext cx="7064719" cy="4174606"/>
          </a:xfrm>
          <a:custGeom>
            <a:avLst/>
            <a:gdLst/>
            <a:ahLst/>
            <a:cxnLst/>
            <a:rect l="l" t="t" r="r" b="b"/>
            <a:pathLst>
              <a:path w="7068210" h="4176669" extrusionOk="0">
                <a:moveTo>
                  <a:pt x="0" y="0"/>
                </a:moveTo>
                <a:lnTo>
                  <a:pt x="7068209" y="0"/>
                </a:lnTo>
                <a:lnTo>
                  <a:pt x="7068209" y="4176669"/>
                </a:lnTo>
                <a:lnTo>
                  <a:pt x="0" y="4176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15cfa9d69e_0_37"/>
          <p:cNvSpPr/>
          <p:nvPr/>
        </p:nvSpPr>
        <p:spPr>
          <a:xfrm rot="1312875">
            <a:off x="14331824" y="-1656700"/>
            <a:ext cx="9081141" cy="5366129"/>
          </a:xfrm>
          <a:custGeom>
            <a:avLst/>
            <a:gdLst/>
            <a:ahLst/>
            <a:cxnLst/>
            <a:rect l="l" t="t" r="r" b="b"/>
            <a:pathLst>
              <a:path w="9085628" h="5368780" extrusionOk="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15cfa9d69e_0_37"/>
          <p:cNvSpPr txBox="1"/>
          <p:nvPr/>
        </p:nvSpPr>
        <p:spPr>
          <a:xfrm>
            <a:off x="909000" y="3277050"/>
            <a:ext cx="15938100" cy="3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●"/>
            </a:pPr>
            <a:r>
              <a:rPr lang="en-US" sz="3500">
                <a:solidFill>
                  <a:schemeClr val="lt1"/>
                </a:solidFill>
              </a:rPr>
              <a:t>Desarrollar una interfaz que contenga una barra de navegación y barra de búsqueda.</a:t>
            </a:r>
            <a:endParaRPr sz="3500">
              <a:solidFill>
                <a:schemeClr val="lt1"/>
              </a:solidFill>
            </a:endParaRPr>
          </a:p>
          <a:p>
            <a:pPr marL="457200" lvl="0" indent="-450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●"/>
            </a:pPr>
            <a:r>
              <a:rPr lang="en-US" sz="3500">
                <a:solidFill>
                  <a:schemeClr val="lt1"/>
                </a:solidFill>
              </a:rPr>
              <a:t>Implementar algoritmos de búsqueda para los horarios, los alumnos, tipo de tratamiento, entre otros.</a:t>
            </a:r>
            <a:endParaRPr sz="3500">
              <a:solidFill>
                <a:schemeClr val="lt1"/>
              </a:solidFill>
            </a:endParaRPr>
          </a:p>
          <a:p>
            <a:pPr marL="457200" lvl="0" indent="-450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oto Sans Symbols"/>
              <a:buChar char="●"/>
            </a:pPr>
            <a:r>
              <a:rPr lang="en-US" sz="3500">
                <a:solidFill>
                  <a:schemeClr val="lt1"/>
                </a:solidFill>
              </a:rPr>
              <a:t>Desarrollo de una Base de Datos, con estimación de registro de 20 personas</a:t>
            </a:r>
            <a:endParaRPr sz="3500">
              <a:solidFill>
                <a:schemeClr val="lt1"/>
              </a:solidFill>
            </a:endParaRPr>
          </a:p>
          <a:p>
            <a:pPr marL="457200" lvl="0" indent="-45085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500"/>
              <a:buFont typeface="Noto Sans Symbols"/>
              <a:buChar char="●"/>
            </a:pPr>
            <a:r>
              <a:rPr lang="en-US" sz="3500">
                <a:solidFill>
                  <a:schemeClr val="lt1"/>
                </a:solidFill>
              </a:rPr>
              <a:t>Desarrollar una ficha clínica por paciente</a:t>
            </a:r>
            <a:endParaRPr sz="37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30a3fdd7d_1_3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3130a3fdd7d_1_35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130a3fdd7d_1_35"/>
          <p:cNvSpPr txBox="1"/>
          <p:nvPr/>
        </p:nvSpPr>
        <p:spPr>
          <a:xfrm>
            <a:off x="4289103" y="405250"/>
            <a:ext cx="139989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rgbClr val="FFFFFF"/>
                </a:solidFill>
              </a:rPr>
              <a:t>CASO DE USO (USE CASE)</a:t>
            </a:r>
            <a:endParaRPr/>
          </a:p>
        </p:txBody>
      </p:sp>
      <p:pic>
        <p:nvPicPr>
          <p:cNvPr id="186" name="Google Shape;186;g3130a3fdd7d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25" y="25760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130a3fdd7d_1_35"/>
          <p:cNvSpPr txBox="1"/>
          <p:nvPr/>
        </p:nvSpPr>
        <p:spPr>
          <a:xfrm>
            <a:off x="4289101" y="1693938"/>
            <a:ext cx="91137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Registro e Inicio de Sesion (Paciente)</a:t>
            </a: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8" name="Google Shape;188;g3130a3fdd7d_1_35" descr="Interfaz de usuario gráfica, Texto, Aplicación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36748" t="16943" r="38151"/>
          <a:stretch/>
        </p:blipFill>
        <p:spPr>
          <a:xfrm>
            <a:off x="440288" y="2886026"/>
            <a:ext cx="4901750" cy="50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130a3fdd7d_1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753" y="2628644"/>
            <a:ext cx="4757250" cy="75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130a3fdd7d_1_35"/>
          <p:cNvPicPr preferRelativeResize="0"/>
          <p:nvPr/>
        </p:nvPicPr>
        <p:blipFill rotWithShape="1">
          <a:blip r:embed="rId7">
            <a:alphaModFix/>
          </a:blip>
          <a:srcRect t="2647"/>
          <a:stretch/>
        </p:blipFill>
        <p:spPr>
          <a:xfrm>
            <a:off x="11454425" y="3369575"/>
            <a:ext cx="5168849" cy="41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64af99f32_0_1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164af99f32_0_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 extrusionOk="0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164af99f32_0_1"/>
          <p:cNvSpPr txBox="1"/>
          <p:nvPr/>
        </p:nvSpPr>
        <p:spPr>
          <a:xfrm>
            <a:off x="4289103" y="405250"/>
            <a:ext cx="139989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68" b="1">
                <a:solidFill>
                  <a:srgbClr val="FFFFFF"/>
                </a:solidFill>
              </a:rPr>
              <a:t>CASO DE USO (USE CASE)</a:t>
            </a:r>
            <a:endParaRPr/>
          </a:p>
        </p:txBody>
      </p:sp>
      <p:pic>
        <p:nvPicPr>
          <p:cNvPr id="198" name="Google Shape;198;g3164af99f3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25" y="257601"/>
            <a:ext cx="3689747" cy="14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64af99f32_0_1"/>
          <p:cNvSpPr txBox="1"/>
          <p:nvPr/>
        </p:nvSpPr>
        <p:spPr>
          <a:xfrm>
            <a:off x="4289101" y="1693925"/>
            <a:ext cx="9287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68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Registro e Inicio de Sesion (Estudiante)</a:t>
            </a:r>
            <a:endParaRPr sz="3968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0" name="Google Shape;200;g3164af99f32_0_1" descr="Interfaz de usuario gráfica, Texto, Aplicación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36748" t="16943" r="38151"/>
          <a:stretch/>
        </p:blipFill>
        <p:spPr>
          <a:xfrm>
            <a:off x="527250" y="2927400"/>
            <a:ext cx="4901750" cy="50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164af99f32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6850" y="3429003"/>
            <a:ext cx="46005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164af99f32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475" y="2441975"/>
            <a:ext cx="4151097" cy="76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Personalizado</PresentationFormat>
  <Paragraphs>70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Sansita</vt:lpstr>
      <vt:lpstr>Oswald</vt:lpstr>
      <vt:lpstr>Comic Sans MS</vt:lpstr>
      <vt:lpstr>Calibri</vt:lpstr>
      <vt:lpstr>DM Sans</vt:lpstr>
      <vt:lpstr>Arial</vt:lpstr>
      <vt:lpstr>Noto Sans Symbols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ignacio sepulveda rivera</dc:creator>
  <cp:lastModifiedBy>ignacio sepulveda rivera</cp:lastModifiedBy>
  <cp:revision>1</cp:revision>
  <dcterms:created xsi:type="dcterms:W3CDTF">2006-08-16T00:00:00Z</dcterms:created>
  <dcterms:modified xsi:type="dcterms:W3CDTF">2024-11-20T03:59:29Z</dcterms:modified>
</cp:coreProperties>
</file>